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7" r:id="rId5"/>
    <p:sldId id="346" r:id="rId6"/>
    <p:sldId id="350" r:id="rId7"/>
    <p:sldId id="258" r:id="rId8"/>
    <p:sldId id="347" r:id="rId9"/>
    <p:sldId id="349" r:id="rId10"/>
    <p:sldId id="360" r:id="rId11"/>
    <p:sldId id="355" r:id="rId12"/>
    <p:sldId id="348" r:id="rId13"/>
    <p:sldId id="351" r:id="rId14"/>
    <p:sldId id="354" r:id="rId15"/>
    <p:sldId id="356" r:id="rId16"/>
    <p:sldId id="357" r:id="rId17"/>
    <p:sldId id="358" r:id="rId18"/>
    <p:sldId id="359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laume De Marcellus" userId="aa3fdee1-58b5-49d6-81dd-0746a45a4c9e" providerId="ADAL" clId="{FA0AAA8E-CA6B-4F8C-A9CA-78FCA1F6F327}"/>
    <pc:docChg chg="modSld">
      <pc:chgData name="Guillaume De Marcellus" userId="aa3fdee1-58b5-49d6-81dd-0746a45a4c9e" providerId="ADAL" clId="{FA0AAA8E-CA6B-4F8C-A9CA-78FCA1F6F327}" dt="2020-04-20T10:40:11.066" v="2" actId="1076"/>
      <pc:docMkLst>
        <pc:docMk/>
      </pc:docMkLst>
      <pc:sldChg chg="modSp mod">
        <pc:chgData name="Guillaume De Marcellus" userId="aa3fdee1-58b5-49d6-81dd-0746a45a4c9e" providerId="ADAL" clId="{FA0AAA8E-CA6B-4F8C-A9CA-78FCA1F6F327}" dt="2020-04-20T10:40:11.066" v="2" actId="1076"/>
        <pc:sldMkLst>
          <pc:docMk/>
          <pc:sldMk cId="4061782314" sldId="346"/>
        </pc:sldMkLst>
        <pc:picChg chg="mod">
          <ac:chgData name="Guillaume De Marcellus" userId="aa3fdee1-58b5-49d6-81dd-0746a45a4c9e" providerId="ADAL" clId="{FA0AAA8E-CA6B-4F8C-A9CA-78FCA1F6F327}" dt="2020-04-20T10:40:08.190" v="1" actId="1076"/>
          <ac:picMkLst>
            <pc:docMk/>
            <pc:sldMk cId="4061782314" sldId="346"/>
            <ac:picMk id="10" creationId="{E92EF3E2-0E72-4CB4-82B9-98EB93CF12CD}"/>
          </ac:picMkLst>
        </pc:picChg>
        <pc:picChg chg="mod">
          <ac:chgData name="Guillaume De Marcellus" userId="aa3fdee1-58b5-49d6-81dd-0746a45a4c9e" providerId="ADAL" clId="{FA0AAA8E-CA6B-4F8C-A9CA-78FCA1F6F327}" dt="2020-04-20T10:40:11.066" v="2" actId="1076"/>
          <ac:picMkLst>
            <pc:docMk/>
            <pc:sldMk cId="4061782314" sldId="346"/>
            <ac:picMk id="11" creationId="{981B6F4C-65A6-4269-83E4-ABDB9674DEB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EBE2F-0E5E-491A-BB7B-6BAB6904956F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2BD7F-19FF-42FB-AE98-9855E4D0C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589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3886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845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60BF0D-7DE7-4384-88A3-6108DC9EE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FC2AD8-EA07-4DB0-B22E-1C8BA9CBD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F1B35C-CD63-4B9E-B18E-8355AD28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0B4-6193-46D3-B9BC-3ED4806525EF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A60C88-1D0E-4F1A-B580-8CBA604F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1E632E-1C48-4D14-BF3F-102F60EAC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F7D8-7203-4D02-B895-F3AA4C853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22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CDC24-C028-4005-A754-0CCEAAA89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2F4E85-4DDE-431A-BEE9-F5D5716F6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5B8011-C630-4576-99F7-483543AA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0B4-6193-46D3-B9BC-3ED4806525EF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D18D95-6384-483B-828A-DB0C8FAC5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00C34C-0F55-4020-9E3B-3BB2837C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F7D8-7203-4D02-B895-F3AA4C853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41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89988C9-D0AF-4247-8B4E-18CCBDB2D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4D4E30-C213-4EA8-AD19-5EFB14D14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AA5AA2-2BB0-4E0D-8A88-DDF7C3C13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0B4-6193-46D3-B9BC-3ED4806525EF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BE678D-E4E9-4A93-A47A-23DD05AD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039D20-DB38-4AFF-A414-2E6F7D9E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F7D8-7203-4D02-B895-F3AA4C853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83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69A3CB-F470-4863-8459-8080A71D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AB021B-A150-4893-A375-FB8EEBB3F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300C3B-C066-465F-B302-42A690CE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0B4-6193-46D3-B9BC-3ED4806525EF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41629C-6786-4FCF-A20C-F43914FD9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073B32-9A93-4522-9D27-8B9E2E9C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F7D8-7203-4D02-B895-F3AA4C853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16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99E076-DEA8-41D7-BCAF-6E4EE8B2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171E12-4EF1-47F5-A1F4-275EB9EE9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4F4C67-DE1A-4343-A077-63BD1E87C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0B4-6193-46D3-B9BC-3ED4806525EF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E73FE7-967A-49FD-B1FB-2494BBCC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7AA2E4-6D9B-4970-9DAC-2C2FE9DE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F7D8-7203-4D02-B895-F3AA4C853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91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0C8C1C-959C-4504-AECF-713883F8E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CADE6C-2BD6-47A3-8496-4823F46DC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FAD016-EEA5-4D9C-AA54-43025F437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D0F36-98A4-47F0-97C2-BD47A9C9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0B4-6193-46D3-B9BC-3ED4806525EF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992D5E-8C64-4530-9465-DF8560D65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E9F274-C3A7-4979-9E29-14D5543E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F7D8-7203-4D02-B895-F3AA4C853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80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5FDA97-11EC-4481-B3AD-205C4FD35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A4B2CC-2FF1-4A01-9895-48A23E296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29865E-53CD-480F-BBEE-E6FF33CEE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5EDAC5B-EF50-4758-B88C-1B5DB6CDB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23B3525-DA96-45C0-BDE2-E78A2FEA1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BF45223-93E7-4ED2-9AE9-44B25E10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0B4-6193-46D3-B9BC-3ED4806525EF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17B31E4-CCEF-4615-9BD2-EC0A8CFB7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AB3C4E8-2E4E-4DAA-A839-A9E30D50C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F7D8-7203-4D02-B895-F3AA4C853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65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0F447-BB4C-4A8A-80E3-13E66B94F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10A9C89-F44B-440F-9F23-A7A47E0C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0B4-6193-46D3-B9BC-3ED4806525EF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37E639-C2D8-46A7-A9A0-F8F23CA00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1F1A2B-8FC0-444A-A870-1AEC8FA9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F7D8-7203-4D02-B895-F3AA4C853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0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DFD9E28-7B29-4997-96B7-8B0E87A5E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0B4-6193-46D3-B9BC-3ED4806525EF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DFC3808-C0C8-4770-A2DD-DBD684B95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53FEA9-CFE0-47DC-8B84-495A3D177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F7D8-7203-4D02-B895-F3AA4C853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2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CE45EF-9C3E-445A-95D0-D081B479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6B5EFB-DBB4-43CF-AADB-83A5D421D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131DB6-F448-47DB-A5ED-38CD1DE19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F38CFD-FCBF-4C4F-A468-360E7168B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0B4-6193-46D3-B9BC-3ED4806525EF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1B5BE8-C884-454B-B0F2-ABD754CFB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9C40C6-1C7A-4D24-933F-C903253B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F7D8-7203-4D02-B895-F3AA4C853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47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494A18-B477-4B67-ADBF-6C33F831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7412E4D-B2A5-44F0-8BB7-B6FCC55E2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A4BC9C-67BB-48EE-BFC0-C06ACBF85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78D983-3F89-48E4-92A9-41966A46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0B4-6193-46D3-B9BC-3ED4806525EF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3E9BBB-E379-4E14-B3DA-5AF55164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D7CD65-2483-4876-AED2-0C5D3825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F7D8-7203-4D02-B895-F3AA4C853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60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27FEC03-381A-400D-83A3-BEE09D335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F9E89E-CCF2-46D1-B4D4-96FC325D2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E96F92-CE1D-48A5-9D34-D5A88F412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A10B4-6193-46D3-B9BC-3ED4806525EF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D786B6-5A2D-450E-8E75-9FC824FDC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462364-014B-4683-9353-585ECE5F6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9F7D8-7203-4D02-B895-F3AA4C853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71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aimemonbistrot.fr/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jaimemonbistrot.fr/?page_id=24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jaimemonbistrot.fr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:/www.jaimemonbistrot.Fr__;!!JnGxnq7w!xuQDPGrN1a3RqNt5E_17H9oqXE7MJ7ztdlxUHIYFPPTItQ9ZIpobSJzx1hzu$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ontact-jmb@alleatone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er@jaimemonbistrot.fr" TargetMode="External"/><Relationship Id="rId2" Type="http://schemas.openxmlformats.org/officeDocument/2006/relationships/hyperlink" Target="https://www.jaimemonbistrot.fr/?page_id=529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t@jmbistrot.fr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jaimemonbistrot.fr/?page_id=24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0DEBEE5-48C2-4102-9AB6-DCC546712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962" y="1328580"/>
            <a:ext cx="3039041" cy="3150626"/>
          </a:xfrm>
          <a:prstGeom prst="rect">
            <a:avLst/>
          </a:prstGeom>
        </p:spPr>
      </p:pic>
      <p:sp>
        <p:nvSpPr>
          <p:cNvPr id="4" name="Google Shape;90;p1"/>
          <p:cNvSpPr txBox="1">
            <a:spLocks/>
          </p:cNvSpPr>
          <p:nvPr/>
        </p:nvSpPr>
        <p:spPr>
          <a:xfrm>
            <a:off x="1553411" y="2245005"/>
            <a:ext cx="55532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ED9B24"/>
              </a:buClr>
              <a:buSzPts val="5400"/>
              <a:buFont typeface="Lato Black"/>
              <a:buNone/>
            </a:pPr>
            <a:r>
              <a:rPr lang="fr-FR" sz="5400" dirty="0">
                <a:latin typeface="Lato Black"/>
                <a:ea typeface="Lato Black"/>
                <a:cs typeface="Lato Black"/>
                <a:sym typeface="Lato Black"/>
              </a:rPr>
              <a:t>PAS-À-PAS #Jaimemonbistrot</a:t>
            </a:r>
            <a:br>
              <a:rPr lang="fr-FR" sz="5400" dirty="0">
                <a:latin typeface="Lato Black"/>
                <a:ea typeface="Lato Black"/>
                <a:cs typeface="Lato Black"/>
                <a:sym typeface="Lato Black"/>
              </a:rPr>
            </a:br>
            <a:br>
              <a:rPr lang="fr-FR" sz="5400" dirty="0">
                <a:latin typeface="Lato Black"/>
                <a:ea typeface="Lato Black"/>
                <a:cs typeface="Lato Black"/>
                <a:sym typeface="Lato Black"/>
              </a:rPr>
            </a:br>
            <a:endParaRPr lang="fr-FR" sz="2880" dirty="0">
              <a:latin typeface="Lato Black"/>
              <a:ea typeface="Lato Black"/>
              <a:cs typeface="Lato Black"/>
              <a:sym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30440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/>
        </p:nvSpPr>
        <p:spPr>
          <a:xfrm>
            <a:off x="1731439" y="2179695"/>
            <a:ext cx="842856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u="none" strike="noStrike" cap="none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PAS-A-PAS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u="none" strike="noStrike" cap="none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CONSOMMATEUR</a:t>
            </a:r>
            <a:endParaRPr dirty="0">
              <a:solidFill>
                <a:srgbClr val="C00000"/>
              </a:solidFill>
            </a:endParaRPr>
          </a:p>
        </p:txBody>
      </p:sp>
      <p:cxnSp>
        <p:nvCxnSpPr>
          <p:cNvPr id="106" name="Google Shape;106;p3"/>
          <p:cNvCxnSpPr/>
          <p:nvPr/>
        </p:nvCxnSpPr>
        <p:spPr>
          <a:xfrm>
            <a:off x="1237673" y="1863288"/>
            <a:ext cx="0" cy="1854925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876869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30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681" y="3341915"/>
            <a:ext cx="6223098" cy="306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9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3063" y="4124225"/>
            <a:ext cx="5248937" cy="2425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/>
          <a:srcRect t="-1" b="1721"/>
          <a:stretch/>
        </p:blipFill>
        <p:spPr>
          <a:xfrm>
            <a:off x="6955632" y="1060133"/>
            <a:ext cx="4878182" cy="26025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B4DE21-772C-41F2-8099-19059E926678}"/>
              </a:ext>
            </a:extLst>
          </p:cNvPr>
          <p:cNvSpPr/>
          <p:nvPr/>
        </p:nvSpPr>
        <p:spPr>
          <a:xfrm>
            <a:off x="0" y="0"/>
            <a:ext cx="12192000" cy="9709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5DE663-F1E8-4D2C-9472-5951026D7933}"/>
              </a:ext>
            </a:extLst>
          </p:cNvPr>
          <p:cNvSpPr txBox="1"/>
          <p:nvPr/>
        </p:nvSpPr>
        <p:spPr>
          <a:xfrm>
            <a:off x="169681" y="188537"/>
            <a:ext cx="1034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spc="-30" dirty="0">
                <a:solidFill>
                  <a:schemeClr val="bg1"/>
                </a:solidFill>
                <a:latin typeface="Uniform Extra Condensed Medium" panose="02000000000000000000" pitchFamily="2" charset="77"/>
                <a:ea typeface="+mj-ea"/>
                <a:cs typeface="+mj-cs"/>
              </a:rPr>
              <a:t>Comment ça fonctionne</a:t>
            </a:r>
            <a:r>
              <a:rPr lang="fr-FR" sz="2800" b="1" spc="-30" dirty="0">
                <a:solidFill>
                  <a:schemeClr val="bg1"/>
                </a:solidFill>
                <a:latin typeface="Uniform Extra Condensed Medium" panose="02000000000000000000" pitchFamily="2" charset="77"/>
                <a:ea typeface="+mj-ea"/>
                <a:cs typeface="+mj-cs"/>
              </a:rPr>
              <a:t>? (1/2)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5BABF44-18DF-4CE9-A2A0-3B8BC838D1D7}"/>
              </a:ext>
            </a:extLst>
          </p:cNvPr>
          <p:cNvSpPr/>
          <p:nvPr/>
        </p:nvSpPr>
        <p:spPr>
          <a:xfrm>
            <a:off x="6943063" y="1229917"/>
            <a:ext cx="461913" cy="433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663A879-9F93-45C0-A6CD-81665BB77A11}"/>
              </a:ext>
            </a:extLst>
          </p:cNvPr>
          <p:cNvSpPr/>
          <p:nvPr/>
        </p:nvSpPr>
        <p:spPr>
          <a:xfrm>
            <a:off x="9351164" y="3115234"/>
            <a:ext cx="461913" cy="433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6EB18BD-8CA1-4368-A323-F7A4D834E5F9}"/>
              </a:ext>
            </a:extLst>
          </p:cNvPr>
          <p:cNvSpPr/>
          <p:nvPr/>
        </p:nvSpPr>
        <p:spPr>
          <a:xfrm>
            <a:off x="7901213" y="5699686"/>
            <a:ext cx="461913" cy="433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A48ECC6-7A6C-410F-8B7E-2BBBEBD83617}"/>
              </a:ext>
            </a:extLst>
          </p:cNvPr>
          <p:cNvSpPr/>
          <p:nvPr/>
        </p:nvSpPr>
        <p:spPr>
          <a:xfrm>
            <a:off x="2170807" y="3710488"/>
            <a:ext cx="461913" cy="433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18821E8-CFA6-4B4E-B43C-259E78C45244}"/>
              </a:ext>
            </a:extLst>
          </p:cNvPr>
          <p:cNvSpPr txBox="1"/>
          <p:nvPr/>
        </p:nvSpPr>
        <p:spPr>
          <a:xfrm>
            <a:off x="169681" y="1060133"/>
            <a:ext cx="56977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u="sng" dirty="0"/>
              <a:t>ETAPE 1</a:t>
            </a:r>
            <a:r>
              <a:rPr lang="fr-FR" dirty="0"/>
              <a:t> : Aller sur </a:t>
            </a:r>
            <a:r>
              <a:rPr lang="fr-FR" dirty="0">
                <a:hlinkClick r:id="rId5"/>
              </a:rPr>
              <a:t>www.jaimemonbistrot.fr</a:t>
            </a:r>
            <a:r>
              <a:rPr lang="fr-FR" dirty="0"/>
              <a:t> </a:t>
            </a:r>
          </a:p>
          <a:p>
            <a:pPr>
              <a:spcAft>
                <a:spcPts val="600"/>
              </a:spcAft>
            </a:pPr>
            <a:r>
              <a:rPr lang="fr-FR" b="1" u="sng" dirty="0"/>
              <a:t>ETAPE 2</a:t>
            </a:r>
            <a:r>
              <a:rPr lang="fr-FR" dirty="0"/>
              <a:t> </a:t>
            </a:r>
            <a:r>
              <a:rPr lang="fr-FR" dirty="0">
                <a:solidFill>
                  <a:schemeClr val="accent1"/>
                </a:solidFill>
              </a:rPr>
              <a:t>: </a:t>
            </a:r>
            <a:r>
              <a:rPr lang="fr-FR" dirty="0"/>
              <a:t>Cliquer sur </a:t>
            </a:r>
            <a:r>
              <a:rPr lang="fr-FR" dirty="0">
                <a:solidFill>
                  <a:schemeClr val="accent1"/>
                </a:solidFill>
              </a:rPr>
              <a:t>« Je choisis mon bistrot !» </a:t>
            </a:r>
          </a:p>
          <a:p>
            <a:pPr>
              <a:spcAft>
                <a:spcPts val="600"/>
              </a:spcAft>
            </a:pPr>
            <a:r>
              <a:rPr lang="fr-FR" b="1" u="sng" dirty="0"/>
              <a:t>ETAPE 3 </a:t>
            </a:r>
            <a:r>
              <a:rPr lang="fr-FR" dirty="0">
                <a:solidFill>
                  <a:schemeClr val="accent1"/>
                </a:solidFill>
              </a:rPr>
              <a:t>: </a:t>
            </a:r>
            <a:r>
              <a:rPr lang="fr-FR" dirty="0"/>
              <a:t>Cliquer sur  </a:t>
            </a:r>
            <a:r>
              <a:rPr lang="fr-FR" dirty="0">
                <a:solidFill>
                  <a:schemeClr val="accent1"/>
                </a:solidFill>
              </a:rPr>
              <a:t>« Je soutiens cet établissement »</a:t>
            </a:r>
          </a:p>
          <a:p>
            <a:pPr>
              <a:spcAft>
                <a:spcPts val="600"/>
              </a:spcAft>
            </a:pPr>
            <a:r>
              <a:rPr lang="fr-FR" b="1" u="sng" dirty="0"/>
              <a:t>ETAPE 4 </a:t>
            </a:r>
            <a:r>
              <a:rPr lang="fr-FR" dirty="0"/>
              <a:t>: Aller dans la rubrique </a:t>
            </a:r>
            <a:r>
              <a:rPr lang="fr-FR" dirty="0">
                <a:solidFill>
                  <a:schemeClr val="accent1"/>
                </a:solidFill>
              </a:rPr>
              <a:t>« Je soutiens » </a:t>
            </a:r>
            <a:endParaRPr lang="fr-FR" dirty="0"/>
          </a:p>
          <a:p>
            <a:pPr>
              <a:spcAft>
                <a:spcPts val="600"/>
              </a:spcAft>
            </a:pPr>
            <a:r>
              <a:rPr lang="fr-FR" b="1" u="sng" dirty="0"/>
              <a:t>ETAPE 5 </a:t>
            </a:r>
            <a:r>
              <a:rPr lang="fr-FR" dirty="0"/>
              <a:t>: Sélectionner le bon d’achat souhaité (1,50€, 3,50, 12€, 20€, 50€)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A48ECC6-7A6C-410F-8B7E-2BBBEBD83617}"/>
              </a:ext>
            </a:extLst>
          </p:cNvPr>
          <p:cNvSpPr/>
          <p:nvPr/>
        </p:nvSpPr>
        <p:spPr>
          <a:xfrm>
            <a:off x="5340284" y="6116359"/>
            <a:ext cx="461913" cy="433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03450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31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0026" y="3294912"/>
            <a:ext cx="3560861" cy="3573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32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729" y="2806342"/>
            <a:ext cx="4860560" cy="342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30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8598" y="795776"/>
            <a:ext cx="4455093" cy="24151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B4DE21-772C-41F2-8099-19059E926678}"/>
              </a:ext>
            </a:extLst>
          </p:cNvPr>
          <p:cNvSpPr/>
          <p:nvPr/>
        </p:nvSpPr>
        <p:spPr>
          <a:xfrm>
            <a:off x="0" y="0"/>
            <a:ext cx="12192000" cy="9709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5DE663-F1E8-4D2C-9472-5951026D7933}"/>
              </a:ext>
            </a:extLst>
          </p:cNvPr>
          <p:cNvSpPr txBox="1"/>
          <p:nvPr/>
        </p:nvSpPr>
        <p:spPr>
          <a:xfrm>
            <a:off x="169681" y="188537"/>
            <a:ext cx="1034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spc="-30" dirty="0">
                <a:solidFill>
                  <a:schemeClr val="bg1"/>
                </a:solidFill>
                <a:latin typeface="Uniform Extra Condensed Medium" panose="02000000000000000000" pitchFamily="2" charset="77"/>
                <a:ea typeface="+mj-ea"/>
                <a:cs typeface="+mj-cs"/>
              </a:rPr>
              <a:t>Comment ça fonctionne</a:t>
            </a:r>
            <a:r>
              <a:rPr lang="fr-FR" sz="2800" b="1" spc="-30" dirty="0">
                <a:solidFill>
                  <a:schemeClr val="bg1"/>
                </a:solidFill>
                <a:latin typeface="Uniform Extra Condensed Medium" panose="02000000000000000000" pitchFamily="2" charset="77"/>
                <a:ea typeface="+mj-ea"/>
                <a:cs typeface="+mj-cs"/>
              </a:rPr>
              <a:t>? (2/2)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5BABF44-18DF-4CE9-A2A0-3B8BC838D1D7}"/>
              </a:ext>
            </a:extLst>
          </p:cNvPr>
          <p:cNvSpPr/>
          <p:nvPr/>
        </p:nvSpPr>
        <p:spPr>
          <a:xfrm>
            <a:off x="10048974" y="2819271"/>
            <a:ext cx="461913" cy="433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663A879-9F93-45C0-A6CD-81665BB77A11}"/>
              </a:ext>
            </a:extLst>
          </p:cNvPr>
          <p:cNvSpPr/>
          <p:nvPr/>
        </p:nvSpPr>
        <p:spPr>
          <a:xfrm>
            <a:off x="3846584" y="5799071"/>
            <a:ext cx="461913" cy="433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8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6EB18BD-8CA1-4368-A323-F7A4D834E5F9}"/>
              </a:ext>
            </a:extLst>
          </p:cNvPr>
          <p:cNvSpPr/>
          <p:nvPr/>
        </p:nvSpPr>
        <p:spPr>
          <a:xfrm>
            <a:off x="9697356" y="6232703"/>
            <a:ext cx="461913" cy="433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18821E8-CFA6-4B4E-B43C-259E78C45244}"/>
              </a:ext>
            </a:extLst>
          </p:cNvPr>
          <p:cNvSpPr txBox="1"/>
          <p:nvPr/>
        </p:nvSpPr>
        <p:spPr>
          <a:xfrm>
            <a:off x="169681" y="1060133"/>
            <a:ext cx="5697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u="sng" dirty="0"/>
              <a:t>ETAPE 6 </a:t>
            </a:r>
            <a:r>
              <a:rPr lang="fr-FR" dirty="0"/>
              <a:t>: Aller dans « panier » pour valider le bon d’achat</a:t>
            </a:r>
          </a:p>
          <a:p>
            <a:pPr>
              <a:spcAft>
                <a:spcPts val="600"/>
              </a:spcAft>
            </a:pPr>
            <a:r>
              <a:rPr lang="fr-FR" b="1" u="sng" dirty="0"/>
              <a:t>ETAPE 7 </a:t>
            </a:r>
            <a:r>
              <a:rPr lang="fr-FR" dirty="0"/>
              <a:t>: Créer son compte</a:t>
            </a:r>
          </a:p>
          <a:p>
            <a:pPr>
              <a:spcAft>
                <a:spcPts val="600"/>
              </a:spcAft>
            </a:pPr>
            <a:r>
              <a:rPr lang="fr-FR" b="1" u="sng" dirty="0"/>
              <a:t>ETAPE 8 </a:t>
            </a:r>
            <a:r>
              <a:rPr lang="fr-FR" dirty="0"/>
              <a:t>: Payer et cliquer sur « confirmer »</a:t>
            </a:r>
          </a:p>
        </p:txBody>
      </p:sp>
    </p:spTree>
    <p:extLst>
      <p:ext uri="{BB962C8B-B14F-4D97-AF65-F5344CB8AC3E}">
        <p14:creationId xmlns:p14="http://schemas.microsoft.com/office/powerpoint/2010/main" val="1394677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B4DE21-772C-41F2-8099-19059E926678}"/>
              </a:ext>
            </a:extLst>
          </p:cNvPr>
          <p:cNvSpPr/>
          <p:nvPr/>
        </p:nvSpPr>
        <p:spPr>
          <a:xfrm>
            <a:off x="0" y="0"/>
            <a:ext cx="12192000" cy="9709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5DE663-F1E8-4D2C-9472-5951026D7933}"/>
              </a:ext>
            </a:extLst>
          </p:cNvPr>
          <p:cNvSpPr txBox="1"/>
          <p:nvPr/>
        </p:nvSpPr>
        <p:spPr>
          <a:xfrm>
            <a:off x="169681" y="188537"/>
            <a:ext cx="1034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spc="-30" dirty="0">
                <a:solidFill>
                  <a:schemeClr val="bg1"/>
                </a:solidFill>
                <a:latin typeface="Uniform Extra Condensed Medium" panose="02000000000000000000" pitchFamily="2" charset="77"/>
                <a:ea typeface="+mj-ea"/>
                <a:cs typeface="+mj-cs"/>
              </a:rPr>
              <a:t>Comment utiliser mon bon d’achat  à la fin du confinement </a:t>
            </a:r>
            <a:r>
              <a:rPr lang="fr-FR" sz="2800" b="1" spc="-30" dirty="0">
                <a:solidFill>
                  <a:schemeClr val="bg1"/>
                </a:solidFill>
                <a:latin typeface="Uniform Extra Condensed Medium" panose="02000000000000000000" pitchFamily="2" charset="77"/>
                <a:ea typeface="+mj-ea"/>
                <a:cs typeface="+mj-cs"/>
              </a:rPr>
              <a:t>?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4" y="2083437"/>
            <a:ext cx="9786859" cy="423399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49DC9A6-0DAC-4C79-AEB0-0D8BC2E2DFFE}"/>
              </a:ext>
            </a:extLst>
          </p:cNvPr>
          <p:cNvSpPr txBox="1"/>
          <p:nvPr/>
        </p:nvSpPr>
        <p:spPr>
          <a:xfrm>
            <a:off x="245881" y="1159498"/>
            <a:ext cx="564643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Présenter le mail de confirmation ou le bon d’achat sur la web application établissement (rubrique « cagnotte »). L’établissement pourra retirer la somme consommée.</a:t>
            </a:r>
          </a:p>
        </p:txBody>
      </p:sp>
    </p:spTree>
    <p:extLst>
      <p:ext uri="{BB962C8B-B14F-4D97-AF65-F5344CB8AC3E}">
        <p14:creationId xmlns:p14="http://schemas.microsoft.com/office/powerpoint/2010/main" val="435161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E2EE40-E152-4F0F-8A09-0435E44F1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hlinkClick r:id="rId2"/>
            <a:extLst>
              <a:ext uri="{FF2B5EF4-FFF2-40B4-BE49-F238E27FC236}">
                <a16:creationId xmlns:a16="http://schemas.microsoft.com/office/drawing/2014/main" id="{1C3A0323-9B32-44E1-AB70-FC3716BFE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2" t="12784" r="2114" b="8041"/>
          <a:stretch/>
        </p:blipFill>
        <p:spPr>
          <a:xfrm>
            <a:off x="194820" y="1286374"/>
            <a:ext cx="11802359" cy="54298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5B6724-1557-497B-824E-24FBC909271E}"/>
              </a:ext>
            </a:extLst>
          </p:cNvPr>
          <p:cNvSpPr/>
          <p:nvPr/>
        </p:nvSpPr>
        <p:spPr>
          <a:xfrm>
            <a:off x="0" y="0"/>
            <a:ext cx="12192000" cy="9709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670608-CFC0-4C78-82A3-046B76D7C8EE}"/>
              </a:ext>
            </a:extLst>
          </p:cNvPr>
          <p:cNvSpPr txBox="1"/>
          <p:nvPr/>
        </p:nvSpPr>
        <p:spPr>
          <a:xfrm>
            <a:off x="169681" y="188537"/>
            <a:ext cx="1034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spc="-30" dirty="0">
                <a:solidFill>
                  <a:schemeClr val="bg1"/>
                </a:solidFill>
                <a:latin typeface="Uniform Extra Condensed Medium" panose="02000000000000000000" pitchFamily="2" charset="77"/>
                <a:ea typeface="+mj-ea"/>
                <a:cs typeface="+mj-cs"/>
              </a:rPr>
              <a:t>Sur le site, il y a un </a:t>
            </a:r>
            <a:r>
              <a:rPr lang="fr-FR" sz="2800" b="1" spc="-30" dirty="0">
                <a:solidFill>
                  <a:schemeClr val="bg1"/>
                </a:solidFill>
                <a:latin typeface="Uniform Extra Condensed Medium" panose="02000000000000000000" pitchFamily="2" charset="77"/>
                <a:ea typeface="+mj-ea"/>
                <a:cs typeface="+mj-cs"/>
                <a:hlinkClick r:id="rId2"/>
              </a:rPr>
              <a:t>FAQ</a:t>
            </a:r>
            <a:r>
              <a:rPr lang="fr-FR" sz="2800" b="1" spc="-30" dirty="0">
                <a:solidFill>
                  <a:schemeClr val="bg1"/>
                </a:solidFill>
                <a:latin typeface="Uniform Extra Condensed Medium" panose="02000000000000000000" pitchFamily="2" charset="77"/>
                <a:ea typeface="+mj-ea"/>
                <a:cs typeface="+mj-cs"/>
              </a:rPr>
              <a:t> pour répondre à toutes les questions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E0204416-682C-4BD8-AF51-27A4BCDD0580}"/>
              </a:ext>
            </a:extLst>
          </p:cNvPr>
          <p:cNvSpPr/>
          <p:nvPr/>
        </p:nvSpPr>
        <p:spPr>
          <a:xfrm>
            <a:off x="4701842" y="1659119"/>
            <a:ext cx="565608" cy="5750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6C3AEAB-716C-4DD6-A5B6-A1A40BD3860E}"/>
              </a:ext>
            </a:extLst>
          </p:cNvPr>
          <p:cNvSpPr/>
          <p:nvPr/>
        </p:nvSpPr>
        <p:spPr>
          <a:xfrm>
            <a:off x="8088197" y="1234913"/>
            <a:ext cx="471340" cy="42420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754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5B6724-1557-497B-824E-24FBC909271E}"/>
              </a:ext>
            </a:extLst>
          </p:cNvPr>
          <p:cNvSpPr/>
          <p:nvPr/>
        </p:nvSpPr>
        <p:spPr>
          <a:xfrm>
            <a:off x="0" y="0"/>
            <a:ext cx="12192000" cy="9709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670608-CFC0-4C78-82A3-046B76D7C8EE}"/>
              </a:ext>
            </a:extLst>
          </p:cNvPr>
          <p:cNvSpPr txBox="1"/>
          <p:nvPr/>
        </p:nvSpPr>
        <p:spPr>
          <a:xfrm>
            <a:off x="169681" y="188537"/>
            <a:ext cx="1034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spc="-30" dirty="0">
                <a:solidFill>
                  <a:schemeClr val="bg1"/>
                </a:solidFill>
                <a:latin typeface="Uniform Extra Condensed Medium" panose="02000000000000000000" pitchFamily="2" charset="77"/>
                <a:ea typeface="+mj-ea"/>
                <a:cs typeface="+mj-cs"/>
              </a:rPr>
              <a:t>Un problème ? Une question ? Contactez le SAV   </a:t>
            </a:r>
          </a:p>
        </p:txBody>
      </p:sp>
      <p:pic>
        <p:nvPicPr>
          <p:cNvPr id="9" name="Google Shape;38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3759" y="1159498"/>
            <a:ext cx="3328474" cy="49706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907876" y="1894505"/>
            <a:ext cx="3256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ym typeface="Lato Black"/>
              </a:rPr>
              <a:t>Mail SAV </a:t>
            </a:r>
            <a:r>
              <a:rPr lang="fr-FR" dirty="0">
                <a:sym typeface="Lato Black"/>
              </a:rPr>
              <a:t>:</a:t>
            </a:r>
            <a:endParaRPr lang="fr-FR" dirty="0">
              <a:sym typeface="Lato Black"/>
              <a:hlinkClick r:id="rId3"/>
            </a:endParaRPr>
          </a:p>
          <a:p>
            <a:pPr algn="ctr"/>
            <a:r>
              <a:rPr lang="fr-FR" b="1" u="sng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  <a:hlinkClick r:id="rId3"/>
              </a:rPr>
              <a:t>contact@jaimemonbistrot.fr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630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137EA9-7CE3-40DF-80FC-AFF30E00546D}"/>
              </a:ext>
            </a:extLst>
          </p:cNvPr>
          <p:cNvSpPr/>
          <p:nvPr/>
        </p:nvSpPr>
        <p:spPr>
          <a:xfrm>
            <a:off x="0" y="0"/>
            <a:ext cx="12192000" cy="9709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E8DB7F-C115-4546-BB10-E1497C65D669}"/>
              </a:ext>
            </a:extLst>
          </p:cNvPr>
          <p:cNvSpPr txBox="1"/>
          <p:nvPr/>
        </p:nvSpPr>
        <p:spPr>
          <a:xfrm>
            <a:off x="169681" y="188537"/>
            <a:ext cx="1034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spc="-30" dirty="0">
                <a:solidFill>
                  <a:schemeClr val="bg1"/>
                </a:solidFill>
                <a:latin typeface="Uniform Extra Condensed Medium" panose="02000000000000000000" pitchFamily="2" charset="77"/>
                <a:ea typeface="+mj-ea"/>
                <a:cs typeface="+mj-cs"/>
              </a:rPr>
              <a:t>Qu’est-ce-que J’aime mon Bistrot</a:t>
            </a:r>
            <a:r>
              <a:rPr lang="fr-FR" sz="2800" b="1" spc="-30" dirty="0">
                <a:solidFill>
                  <a:schemeClr val="bg1"/>
                </a:solidFill>
                <a:latin typeface="Uniform Extra Condensed Medium" panose="02000000000000000000" pitchFamily="2" charset="77"/>
                <a:ea typeface="+mj-ea"/>
                <a:cs typeface="+mj-cs"/>
              </a:rPr>
              <a:t>?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A7F84BA-6F86-4FA7-B2C4-97C2D1C380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83" t="68041" r="13479" b="19588"/>
          <a:stretch/>
        </p:blipFill>
        <p:spPr>
          <a:xfrm>
            <a:off x="3656786" y="4995768"/>
            <a:ext cx="7112596" cy="84841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92EF3E2-0E72-4CB4-82B9-98EB93CF12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92"/>
          <a:stretch/>
        </p:blipFill>
        <p:spPr>
          <a:xfrm>
            <a:off x="134542" y="5214643"/>
            <a:ext cx="1051459" cy="64411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81B6F4C-65A6-4269-83E4-ABDB9674D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28" y="5207436"/>
            <a:ext cx="1892316" cy="549089"/>
          </a:xfrm>
          <a:prstGeom prst="rect">
            <a:avLst/>
          </a:prstGeom>
        </p:spPr>
      </p:pic>
      <p:pic>
        <p:nvPicPr>
          <p:cNvPr id="12" name="Picture 2" descr="Résultat de recherche d'images pour &quot;logo frigolet&quot;">
            <a:extLst>
              <a:ext uri="{FF2B5EF4-FFF2-40B4-BE49-F238E27FC236}">
                <a16:creationId xmlns:a16="http://schemas.microsoft.com/office/drawing/2014/main" id="{6D83A6E9-777F-43D3-A807-D423BBA6E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382" y="5062877"/>
            <a:ext cx="877505" cy="87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CD5A490-8632-43B7-B1F0-9E4DD417BA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078" b="24359"/>
          <a:stretch/>
        </p:blipFill>
        <p:spPr>
          <a:xfrm>
            <a:off x="2782201" y="5996505"/>
            <a:ext cx="1733550" cy="52511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AE53E3E-2E14-4820-BCD1-70AF8BE0DF0C}"/>
              </a:ext>
            </a:extLst>
          </p:cNvPr>
          <p:cNvSpPr txBox="1"/>
          <p:nvPr/>
        </p:nvSpPr>
        <p:spPr>
          <a:xfrm>
            <a:off x="0" y="1159498"/>
            <a:ext cx="12192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C00000"/>
                </a:solidFill>
              </a:rPr>
              <a:t>Une plateforme solidaire pour soutenir le CHR, simple et collaborative ouverte aux professionnels</a:t>
            </a:r>
            <a:r>
              <a:rPr lang="fr-FR" dirty="0">
                <a:solidFill>
                  <a:srgbClr val="C00000"/>
                </a:solidFill>
              </a:rPr>
              <a:t>.</a:t>
            </a:r>
            <a:r>
              <a:rPr lang="fr-FR" dirty="0"/>
              <a:t> Elle a deux objectifs :</a:t>
            </a:r>
          </a:p>
          <a:p>
            <a:pPr algn="just"/>
            <a:br>
              <a:rPr lang="fr-FR" dirty="0"/>
            </a:br>
            <a:r>
              <a:rPr lang="fr-FR" dirty="0"/>
              <a:t>	</a:t>
            </a:r>
            <a:r>
              <a:rPr lang="fr-FR" sz="1600" dirty="0"/>
              <a:t>- </a:t>
            </a:r>
            <a:r>
              <a:rPr lang="fr-FR" sz="1600" b="1" u="sng" dirty="0"/>
              <a:t>Accompagner les établissements dans leurs démarches</a:t>
            </a:r>
            <a:r>
              <a:rPr lang="fr-FR" sz="1600" dirty="0"/>
              <a:t> en mettant à leur disposition des articles et des contenus (RH, finance, 	réglementaire, etc.) et proposer un forum de discussion et de partage (fiches pratiques et conseils). </a:t>
            </a:r>
          </a:p>
          <a:p>
            <a:pPr algn="just"/>
            <a:r>
              <a:rPr lang="fr-FR" sz="1600" dirty="0"/>
              <a:t>	En tant que patron d’établissement, vous pouvez bénéficier des contenus et des conseils en accès libre.</a:t>
            </a:r>
            <a:br>
              <a:rPr lang="fr-FR" sz="1600" dirty="0"/>
            </a:br>
            <a:r>
              <a:rPr lang="fr-FR" sz="1600" dirty="0"/>
              <a:t> 	</a:t>
            </a:r>
          </a:p>
          <a:p>
            <a:pPr algn="just"/>
            <a:r>
              <a:rPr lang="fr-FR" sz="1600" dirty="0"/>
              <a:t>	- </a:t>
            </a:r>
            <a:r>
              <a:rPr lang="fr-FR" sz="1600" b="1" u="sng" dirty="0"/>
              <a:t>Soutenir les établissements</a:t>
            </a:r>
            <a:r>
              <a:rPr lang="fr-FR" sz="1600" dirty="0"/>
              <a:t> :  dès le 14 avril, les consommateurs pourront contribuer au soutien de leur établissement préféré en 	</a:t>
            </a:r>
            <a:r>
              <a:rPr lang="fr-FR" sz="1600" dirty="0" err="1"/>
              <a:t>pré-commandant</a:t>
            </a:r>
            <a:r>
              <a:rPr lang="fr-FR" sz="1600" dirty="0"/>
              <a:t> une consommation pour des montants de 1,50€ à 50 € sur la plateforme, à venir consommer dès la reprise. 	Le montant des pré-commandes sera perçu immédiatement par l’établissement pour faciliter la reprise de son activité ! </a:t>
            </a:r>
            <a:r>
              <a:rPr lang="fr-FR" sz="1600" u="sng" dirty="0"/>
              <a:t>Et pour les </a:t>
            </a:r>
            <a:r>
              <a:rPr lang="fr-FR" sz="1600" dirty="0"/>
              <a:t>	</a:t>
            </a:r>
            <a:r>
              <a:rPr lang="fr-FR" sz="1600" u="sng" dirty="0"/>
              <a:t>10 000 premières commandes, les partenaires ajouteront 50% de la somme versée, au bénéfice des consommateurs</a:t>
            </a:r>
            <a:r>
              <a:rPr lang="fr-FR" sz="1600" dirty="0"/>
              <a:t>.</a:t>
            </a:r>
            <a:br>
              <a:rPr lang="fr-FR" sz="1600" u="sng" dirty="0"/>
            </a:br>
            <a:br>
              <a:rPr lang="fr-FR" dirty="0"/>
            </a:b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7AE806C-596A-4561-98FF-65DC312C7E65}"/>
              </a:ext>
            </a:extLst>
          </p:cNvPr>
          <p:cNvSpPr txBox="1"/>
          <p:nvPr/>
        </p:nvSpPr>
        <p:spPr>
          <a:xfrm>
            <a:off x="0" y="4720236"/>
            <a:ext cx="11038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C00000"/>
                </a:solidFill>
              </a:rPr>
              <a:t>Les partenaires : d’autres sont en cours de rejoindre l’initiative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5E4AC75-B579-4642-ABFE-1676213945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2425" y="5828835"/>
            <a:ext cx="1085278" cy="68785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41D5280-544F-461B-AA4E-EA047D0260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6563" y="5858760"/>
            <a:ext cx="877506" cy="69276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3BD4B07-1D16-42A9-B27E-094AB2B46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910" y="6079874"/>
            <a:ext cx="877824" cy="27432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0F0B5F4-8D11-4F6F-8EE5-51AD946AB8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833" y="6024378"/>
            <a:ext cx="1177895" cy="52741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9B87E28-9CF2-4C15-9D18-7CB3472F46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0502" y="5965645"/>
            <a:ext cx="1610295" cy="64411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43F95B3-6CF3-49F7-8A72-2EC9225725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0429" y="6072687"/>
            <a:ext cx="1352418" cy="37451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D00572F-1ED7-42DD-9919-E4EECF3567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07762" y="5952382"/>
            <a:ext cx="1084720" cy="56430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7244533-7A1E-4623-AE37-E175AF4684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92609" y="5947024"/>
            <a:ext cx="8953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82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/>
        </p:nvSpPr>
        <p:spPr>
          <a:xfrm>
            <a:off x="1731439" y="2179695"/>
            <a:ext cx="842856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u="none" strike="noStrike" cap="none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PAS-A-PAS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u="none" strike="noStrike" cap="none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ETABLISSEMENT</a:t>
            </a:r>
            <a:endParaRPr dirty="0">
              <a:solidFill>
                <a:srgbClr val="C00000"/>
              </a:solidFill>
            </a:endParaRPr>
          </a:p>
        </p:txBody>
      </p:sp>
      <p:cxnSp>
        <p:nvCxnSpPr>
          <p:cNvPr id="106" name="Google Shape;106;p3"/>
          <p:cNvCxnSpPr/>
          <p:nvPr/>
        </p:nvCxnSpPr>
        <p:spPr>
          <a:xfrm>
            <a:off x="1237673" y="1863288"/>
            <a:ext cx="0" cy="1854925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2950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-1" b="1721"/>
          <a:stretch/>
        </p:blipFill>
        <p:spPr>
          <a:xfrm>
            <a:off x="5674936" y="989714"/>
            <a:ext cx="4878182" cy="26025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B4DE21-772C-41F2-8099-19059E926678}"/>
              </a:ext>
            </a:extLst>
          </p:cNvPr>
          <p:cNvSpPr/>
          <p:nvPr/>
        </p:nvSpPr>
        <p:spPr>
          <a:xfrm>
            <a:off x="0" y="0"/>
            <a:ext cx="12192000" cy="9709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5DE663-F1E8-4D2C-9472-5951026D7933}"/>
              </a:ext>
            </a:extLst>
          </p:cNvPr>
          <p:cNvSpPr txBox="1"/>
          <p:nvPr/>
        </p:nvSpPr>
        <p:spPr>
          <a:xfrm>
            <a:off x="169681" y="188537"/>
            <a:ext cx="1034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spc="-30" dirty="0">
                <a:solidFill>
                  <a:schemeClr val="bg1"/>
                </a:solidFill>
                <a:latin typeface="Uniform Extra Condensed Medium" panose="02000000000000000000" pitchFamily="2" charset="77"/>
                <a:ea typeface="+mj-ea"/>
                <a:cs typeface="+mj-cs"/>
              </a:rPr>
              <a:t>Comment ça fonctionne</a:t>
            </a:r>
            <a:r>
              <a:rPr lang="fr-FR" sz="2800" b="1" spc="-30" dirty="0">
                <a:solidFill>
                  <a:schemeClr val="bg1"/>
                </a:solidFill>
                <a:latin typeface="Uniform Extra Condensed Medium" panose="02000000000000000000" pitchFamily="2" charset="77"/>
                <a:ea typeface="+mj-ea"/>
                <a:cs typeface="+mj-cs"/>
              </a:rPr>
              <a:t>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18821E8-CFA6-4B4E-B43C-259E78C45244}"/>
              </a:ext>
            </a:extLst>
          </p:cNvPr>
          <p:cNvSpPr txBox="1"/>
          <p:nvPr/>
        </p:nvSpPr>
        <p:spPr>
          <a:xfrm>
            <a:off x="169681" y="1244338"/>
            <a:ext cx="55052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ETAPE 1</a:t>
            </a:r>
            <a:r>
              <a:rPr lang="fr-FR" dirty="0"/>
              <a:t> : Aller sur </a:t>
            </a:r>
            <a:r>
              <a:rPr lang="fr-FR" u="sng" dirty="0">
                <a:hlinkClick r:id="rId3"/>
              </a:rPr>
              <a:t>www.jaimemonbistrot.Fr</a:t>
            </a:r>
            <a:endParaRPr lang="fr-FR" dirty="0"/>
          </a:p>
          <a:p>
            <a:r>
              <a:rPr lang="fr-FR" dirty="0"/>
              <a:t> </a:t>
            </a:r>
          </a:p>
          <a:p>
            <a:r>
              <a:rPr lang="fr-FR" b="1" u="sng" dirty="0"/>
              <a:t>ETAPE 2</a:t>
            </a:r>
            <a:r>
              <a:rPr lang="fr-FR" dirty="0"/>
              <a:t> : Cliquer sur </a:t>
            </a:r>
            <a:r>
              <a:rPr lang="fr-FR" dirty="0">
                <a:solidFill>
                  <a:schemeClr val="accent1"/>
                </a:solidFill>
              </a:rPr>
              <a:t>« Je suis un Etablissement »</a:t>
            </a:r>
          </a:p>
          <a:p>
            <a:endParaRPr lang="fr-FR" dirty="0">
              <a:solidFill>
                <a:schemeClr val="accent1"/>
              </a:solidFill>
            </a:endParaRPr>
          </a:p>
          <a:p>
            <a:r>
              <a:rPr lang="fr-FR" b="1" u="sng" dirty="0"/>
              <a:t>ETAPE 3</a:t>
            </a:r>
            <a:r>
              <a:rPr lang="fr-FR" dirty="0"/>
              <a:t> </a:t>
            </a:r>
            <a:r>
              <a:rPr lang="fr-FR" dirty="0">
                <a:solidFill>
                  <a:schemeClr val="accent1"/>
                </a:solidFill>
              </a:rPr>
              <a:t>: </a:t>
            </a:r>
            <a:r>
              <a:rPr lang="fr-FR" dirty="0"/>
              <a:t>Cliquer sur </a:t>
            </a:r>
            <a:r>
              <a:rPr lang="fr-FR" dirty="0">
                <a:solidFill>
                  <a:schemeClr val="accent1"/>
                </a:solidFill>
              </a:rPr>
              <a:t>« Inscrire mon établissement »</a:t>
            </a:r>
          </a:p>
          <a:p>
            <a:endParaRPr lang="fr-FR" dirty="0">
              <a:solidFill>
                <a:schemeClr val="accent1"/>
              </a:solidFill>
            </a:endParaRPr>
          </a:p>
          <a:p>
            <a:r>
              <a:rPr lang="fr-FR" b="1" u="sng" dirty="0"/>
              <a:t>ETAPE 4 </a:t>
            </a:r>
            <a:r>
              <a:rPr lang="fr-FR" dirty="0">
                <a:solidFill>
                  <a:schemeClr val="accent1"/>
                </a:solidFill>
              </a:rPr>
              <a:t>: </a:t>
            </a:r>
            <a:r>
              <a:rPr lang="fr-FR" dirty="0"/>
              <a:t>Remplir le formulaire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5BABF44-18DF-4CE9-A2A0-3B8BC838D1D7}"/>
              </a:ext>
            </a:extLst>
          </p:cNvPr>
          <p:cNvSpPr/>
          <p:nvPr/>
        </p:nvSpPr>
        <p:spPr>
          <a:xfrm>
            <a:off x="5662370" y="1181270"/>
            <a:ext cx="461913" cy="433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663A879-9F93-45C0-A6CD-81665BB77A11}"/>
              </a:ext>
            </a:extLst>
          </p:cNvPr>
          <p:cNvSpPr/>
          <p:nvPr/>
        </p:nvSpPr>
        <p:spPr>
          <a:xfrm>
            <a:off x="9234904" y="3111183"/>
            <a:ext cx="461913" cy="433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BF93633-3F9C-4779-8F90-4FDBAE709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20" t="25980" r="10851" b="30584"/>
          <a:stretch/>
        </p:blipFill>
        <p:spPr>
          <a:xfrm>
            <a:off x="5340284" y="3690593"/>
            <a:ext cx="5806913" cy="2978870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B6EB18BD-8CA1-4368-A323-F7A4D834E5F9}"/>
              </a:ext>
            </a:extLst>
          </p:cNvPr>
          <p:cNvSpPr/>
          <p:nvPr/>
        </p:nvSpPr>
        <p:spPr>
          <a:xfrm>
            <a:off x="5054336" y="6074005"/>
            <a:ext cx="461913" cy="433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B4F4B84-8606-4A83-B7EE-C926962E4B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34" t="31065" r="34820" b="6529"/>
          <a:stretch/>
        </p:blipFill>
        <p:spPr>
          <a:xfrm>
            <a:off x="1044803" y="3372225"/>
            <a:ext cx="2963157" cy="3297238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1A48ECC6-7A6C-410F-8B7E-2BBBEBD83617}"/>
              </a:ext>
            </a:extLst>
          </p:cNvPr>
          <p:cNvSpPr/>
          <p:nvPr/>
        </p:nvSpPr>
        <p:spPr>
          <a:xfrm>
            <a:off x="813846" y="3690593"/>
            <a:ext cx="461913" cy="433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7361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B4DE21-772C-41F2-8099-19059E926678}"/>
              </a:ext>
            </a:extLst>
          </p:cNvPr>
          <p:cNvSpPr/>
          <p:nvPr/>
        </p:nvSpPr>
        <p:spPr>
          <a:xfrm>
            <a:off x="0" y="0"/>
            <a:ext cx="12192000" cy="9709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5DE663-F1E8-4D2C-9472-5951026D7933}"/>
              </a:ext>
            </a:extLst>
          </p:cNvPr>
          <p:cNvSpPr txBox="1"/>
          <p:nvPr/>
        </p:nvSpPr>
        <p:spPr>
          <a:xfrm>
            <a:off x="169681" y="188537"/>
            <a:ext cx="1034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spc="-30" dirty="0">
                <a:solidFill>
                  <a:schemeClr val="bg1"/>
                </a:solidFill>
                <a:latin typeface="Uniform Extra Condensed Medium" panose="02000000000000000000" pitchFamily="2" charset="77"/>
                <a:ea typeface="+mj-ea"/>
                <a:cs typeface="+mj-cs"/>
              </a:rPr>
              <a:t>Le Formulaire pour créer son espace dédié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9DC9A6-0DAC-4C79-AEB0-0D8BC2E2DFFE}"/>
              </a:ext>
            </a:extLst>
          </p:cNvPr>
          <p:cNvSpPr txBox="1"/>
          <p:nvPr/>
        </p:nvSpPr>
        <p:spPr>
          <a:xfrm>
            <a:off x="6498800" y="1361941"/>
            <a:ext cx="5624659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Les établissements vont créer une webapp (une page) où les consommateurs iront faire leur pré-commandes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E1AECD6-6709-4F49-AED7-9785326CD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06" t="14158" r="27629" b="11203"/>
          <a:stretch/>
        </p:blipFill>
        <p:spPr>
          <a:xfrm>
            <a:off x="0" y="1842939"/>
            <a:ext cx="5750352" cy="5118754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7DA823E9-95DD-4A7F-8BB6-8E756DDAB8BE}"/>
              </a:ext>
            </a:extLst>
          </p:cNvPr>
          <p:cNvSpPr/>
          <p:nvPr/>
        </p:nvSpPr>
        <p:spPr>
          <a:xfrm>
            <a:off x="1652832" y="6452647"/>
            <a:ext cx="461913" cy="433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18" name="Google Shape;137;p7"/>
          <p:cNvSpPr/>
          <p:nvPr/>
        </p:nvSpPr>
        <p:spPr>
          <a:xfrm>
            <a:off x="5340284" y="5369860"/>
            <a:ext cx="211618" cy="19594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39;p7"/>
          <p:cNvSpPr/>
          <p:nvPr/>
        </p:nvSpPr>
        <p:spPr>
          <a:xfrm>
            <a:off x="5361664" y="3320199"/>
            <a:ext cx="211618" cy="19594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41;p7"/>
          <p:cNvSpPr/>
          <p:nvPr/>
        </p:nvSpPr>
        <p:spPr>
          <a:xfrm>
            <a:off x="5372159" y="4301939"/>
            <a:ext cx="211618" cy="19594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43;p7"/>
          <p:cNvSpPr txBox="1"/>
          <p:nvPr/>
        </p:nvSpPr>
        <p:spPr>
          <a:xfrm>
            <a:off x="7184571" y="3516142"/>
            <a:ext cx="4938888" cy="29546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ea typeface="Lato Black"/>
                <a:cs typeface="Lato Black"/>
                <a:sym typeface="Lato Black"/>
              </a:rPr>
              <a:t>     L’établissement n’arrive pas à valider son inscription 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ea typeface="Lato Black"/>
                <a:cs typeface="Lato Black"/>
                <a:sym typeface="Lato Black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ea typeface="Lato Black"/>
                <a:cs typeface="Lato Black"/>
                <a:sym typeface="Lato Black"/>
              </a:rPr>
              <a:t>Attention à bien compléter les champs avec : </a:t>
            </a:r>
          </a:p>
          <a:p>
            <a:pPr marL="285750" indent="-285750">
              <a:buFontTx/>
              <a:buChar char="-"/>
            </a:pPr>
            <a:r>
              <a:rPr lang="fr-FR" dirty="0">
                <a:ea typeface="Lato Black"/>
                <a:cs typeface="Lato Black"/>
                <a:sym typeface="Lato Black"/>
              </a:rPr>
              <a:t>Le téléphone au format +336XXXXXXXX</a:t>
            </a:r>
          </a:p>
          <a:p>
            <a:pPr marL="285750" indent="-285750">
              <a:buFontTx/>
              <a:buChar char="-"/>
            </a:pPr>
            <a:r>
              <a:rPr lang="fr-FR" dirty="0">
                <a:ea typeface="Lato Black"/>
                <a:cs typeface="Lato Black"/>
                <a:sym typeface="Lato Black"/>
              </a:rPr>
              <a:t>Le mot de passe au format  : 8 caractère en lettres et chiffres uniquement</a:t>
            </a:r>
          </a:p>
          <a:p>
            <a:pPr marL="285750" indent="-285750">
              <a:buFontTx/>
              <a:buChar char="-"/>
            </a:pPr>
            <a:r>
              <a:rPr lang="fr-FR" dirty="0">
                <a:ea typeface="Lato Black"/>
                <a:cs typeface="Lato Black"/>
                <a:sym typeface="Lato Black"/>
              </a:rPr>
              <a:t>L’URL au format tapez « </a:t>
            </a:r>
            <a:r>
              <a:rPr lang="fr-FR" dirty="0" err="1">
                <a:ea typeface="Lato Black"/>
                <a:cs typeface="Lato Black"/>
                <a:sym typeface="Lato Black"/>
              </a:rPr>
              <a:t>votrechoix</a:t>
            </a:r>
            <a:r>
              <a:rPr lang="fr-FR" dirty="0">
                <a:ea typeface="Lato Black"/>
                <a:cs typeface="Lato Black"/>
                <a:sym typeface="Lato Black"/>
              </a:rPr>
              <a:t> » + code postal. exemple : « bistrot31000 » 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sz="1400" dirty="0"/>
          </a:p>
        </p:txBody>
      </p:sp>
      <p:grpSp>
        <p:nvGrpSpPr>
          <p:cNvPr id="3" name="Groupe 2"/>
          <p:cNvGrpSpPr/>
          <p:nvPr/>
        </p:nvGrpSpPr>
        <p:grpSpPr>
          <a:xfrm>
            <a:off x="7304910" y="3615433"/>
            <a:ext cx="467491" cy="523220"/>
            <a:chOff x="11299966" y="3648531"/>
            <a:chExt cx="467491" cy="523220"/>
          </a:xfrm>
        </p:grpSpPr>
        <p:sp>
          <p:nvSpPr>
            <p:cNvPr id="29" name="Google Shape;139;p7"/>
            <p:cNvSpPr/>
            <p:nvPr/>
          </p:nvSpPr>
          <p:spPr>
            <a:xfrm>
              <a:off x="11310852" y="3648531"/>
              <a:ext cx="456605" cy="422783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11299966" y="3648531"/>
              <a:ext cx="4566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chemeClr val="bg1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0106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31680A19-D06D-4312-ADA0-7D9D676DDDCE}"/>
              </a:ext>
            </a:extLst>
          </p:cNvPr>
          <p:cNvGrpSpPr/>
          <p:nvPr/>
        </p:nvGrpSpPr>
        <p:grpSpPr>
          <a:xfrm>
            <a:off x="0" y="1051088"/>
            <a:ext cx="5481331" cy="999239"/>
            <a:chOff x="0" y="1051088"/>
            <a:chExt cx="5481331" cy="999239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8CF5AAE9-FBAE-4ED4-B942-378104FB66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673" b="83643"/>
            <a:stretch/>
          </p:blipFill>
          <p:spPr>
            <a:xfrm>
              <a:off x="0" y="1079366"/>
              <a:ext cx="5481331" cy="970961"/>
            </a:xfrm>
            <a:prstGeom prst="rect">
              <a:avLst/>
            </a:prstGeom>
          </p:spPr>
        </p:pic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AB0B4A31-9554-4D9B-B086-113C9C54477B}"/>
                </a:ext>
              </a:extLst>
            </p:cNvPr>
            <p:cNvSpPr/>
            <p:nvPr/>
          </p:nvSpPr>
          <p:spPr>
            <a:xfrm>
              <a:off x="4773104" y="1051088"/>
              <a:ext cx="461913" cy="4336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6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258139A-43ED-47A3-A9E1-E409B249E4C3}"/>
              </a:ext>
            </a:extLst>
          </p:cNvPr>
          <p:cNvSpPr/>
          <p:nvPr/>
        </p:nvSpPr>
        <p:spPr>
          <a:xfrm>
            <a:off x="0" y="0"/>
            <a:ext cx="12192000" cy="9709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D415509-DC23-4F31-838E-116355ABAF74}"/>
              </a:ext>
            </a:extLst>
          </p:cNvPr>
          <p:cNvSpPr txBox="1"/>
          <p:nvPr/>
        </p:nvSpPr>
        <p:spPr>
          <a:xfrm>
            <a:off x="169681" y="188537"/>
            <a:ext cx="1034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spc="-30" dirty="0">
                <a:solidFill>
                  <a:schemeClr val="bg1"/>
                </a:solidFill>
                <a:latin typeface="Uniform Extra Condensed Medium" panose="02000000000000000000" pitchFamily="2" charset="77"/>
                <a:ea typeface="+mj-ea"/>
                <a:cs typeface="+mj-cs"/>
              </a:rPr>
              <a:t>Les dernières étapes d’inscription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DB5EC759-78E0-439E-A6CA-CD4AB9368E6C}"/>
              </a:ext>
            </a:extLst>
          </p:cNvPr>
          <p:cNvGrpSpPr/>
          <p:nvPr/>
        </p:nvGrpSpPr>
        <p:grpSpPr>
          <a:xfrm>
            <a:off x="144175" y="2050327"/>
            <a:ext cx="5748185" cy="2581283"/>
            <a:chOff x="347815" y="3169071"/>
            <a:chExt cx="4887202" cy="2108278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14901D2-3919-4349-9B93-796743D195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7939" b="53608"/>
            <a:stretch/>
          </p:blipFill>
          <p:spPr>
            <a:xfrm>
              <a:off x="347815" y="3169071"/>
              <a:ext cx="4887202" cy="2108278"/>
            </a:xfrm>
            <a:prstGeom prst="rect">
              <a:avLst/>
            </a:prstGeom>
          </p:spPr>
        </p:pic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11A360F2-820F-4DEE-873A-018166561EF4}"/>
                </a:ext>
              </a:extLst>
            </p:cNvPr>
            <p:cNvSpPr/>
            <p:nvPr/>
          </p:nvSpPr>
          <p:spPr>
            <a:xfrm>
              <a:off x="532613" y="3305664"/>
              <a:ext cx="461913" cy="4336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/>
                <a:t>7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5A94F2F-1817-4E45-9DDA-AB543FCCAA91}"/>
              </a:ext>
            </a:extLst>
          </p:cNvPr>
          <p:cNvGrpSpPr/>
          <p:nvPr/>
        </p:nvGrpSpPr>
        <p:grpSpPr>
          <a:xfrm>
            <a:off x="6109714" y="994560"/>
            <a:ext cx="5159604" cy="4190217"/>
            <a:chOff x="6378804" y="2667786"/>
            <a:chExt cx="4523420" cy="3572758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1A951306-F2B9-447E-AD8A-166A171B06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7904"/>
            <a:stretch/>
          </p:blipFill>
          <p:spPr>
            <a:xfrm>
              <a:off x="6378804" y="2667786"/>
              <a:ext cx="4523420" cy="3572758"/>
            </a:xfrm>
            <a:prstGeom prst="rect">
              <a:avLst/>
            </a:prstGeom>
          </p:spPr>
        </p:pic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04F00257-1D38-4D99-AE27-CE4B10ECA0FB}"/>
                </a:ext>
              </a:extLst>
            </p:cNvPr>
            <p:cNvSpPr/>
            <p:nvPr/>
          </p:nvSpPr>
          <p:spPr>
            <a:xfrm>
              <a:off x="6528061" y="2815472"/>
              <a:ext cx="461913" cy="4336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/>
                <a:t>8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3D11DB5A-993D-4BAA-B466-507BE48F5627}"/>
              </a:ext>
            </a:extLst>
          </p:cNvPr>
          <p:cNvGrpSpPr/>
          <p:nvPr/>
        </p:nvGrpSpPr>
        <p:grpSpPr>
          <a:xfrm>
            <a:off x="3281963" y="4955045"/>
            <a:ext cx="5220794" cy="1816790"/>
            <a:chOff x="3281963" y="4955045"/>
            <a:chExt cx="5220794" cy="1816790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0BCF7C61-0E68-44CB-95D2-690A8A932E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4808"/>
            <a:stretch/>
          </p:blipFill>
          <p:spPr>
            <a:xfrm>
              <a:off x="3281963" y="4955045"/>
              <a:ext cx="5220794" cy="1816790"/>
            </a:xfrm>
            <a:prstGeom prst="rect">
              <a:avLst/>
            </a:prstGeom>
          </p:spPr>
        </p:pic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D53618B3-9072-4449-877B-310EB0E36DDC}"/>
                </a:ext>
              </a:extLst>
            </p:cNvPr>
            <p:cNvSpPr/>
            <p:nvPr/>
          </p:nvSpPr>
          <p:spPr>
            <a:xfrm>
              <a:off x="3453352" y="5168939"/>
              <a:ext cx="461913" cy="4336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/>
                <a:t>9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FF584E9-597D-4BE4-8A31-6ABB9DED58A5}"/>
              </a:ext>
            </a:extLst>
          </p:cNvPr>
          <p:cNvSpPr/>
          <p:nvPr/>
        </p:nvSpPr>
        <p:spPr>
          <a:xfrm>
            <a:off x="0" y="994560"/>
            <a:ext cx="5892360" cy="947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0B654A-CA57-4E2B-AD77-4FB8138ACC51}"/>
              </a:ext>
            </a:extLst>
          </p:cNvPr>
          <p:cNvSpPr/>
          <p:nvPr/>
        </p:nvSpPr>
        <p:spPr>
          <a:xfrm>
            <a:off x="0" y="2033044"/>
            <a:ext cx="5892360" cy="26391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EE8E1E-FEBC-465A-BFEB-463B1923C3DA}"/>
              </a:ext>
            </a:extLst>
          </p:cNvPr>
          <p:cNvSpPr/>
          <p:nvPr/>
        </p:nvSpPr>
        <p:spPr>
          <a:xfrm>
            <a:off x="6036535" y="1032270"/>
            <a:ext cx="5892360" cy="3922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A3CBD7-23BF-47D9-8EC4-9B93F459B8BF}"/>
              </a:ext>
            </a:extLst>
          </p:cNvPr>
          <p:cNvSpPr/>
          <p:nvPr/>
        </p:nvSpPr>
        <p:spPr>
          <a:xfrm>
            <a:off x="2946180" y="5063449"/>
            <a:ext cx="5892360" cy="17083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33853" y="4106098"/>
            <a:ext cx="5348490" cy="323165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fr-FR" sz="1500" dirty="0">
                <a:ea typeface="Lato Black"/>
                <a:cs typeface="Lato Black"/>
              </a:rPr>
              <a:t>Envoyer les documents à : </a:t>
            </a:r>
            <a:r>
              <a:rPr lang="fr-FR" sz="15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contact-jmb@alleatone.com</a:t>
            </a:r>
            <a:endParaRPr lang="fr-FR" sz="1500" u="sng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06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58139A-43ED-47A3-A9E1-E409B249E4C3}"/>
              </a:ext>
            </a:extLst>
          </p:cNvPr>
          <p:cNvSpPr/>
          <p:nvPr/>
        </p:nvSpPr>
        <p:spPr>
          <a:xfrm>
            <a:off x="0" y="0"/>
            <a:ext cx="12192000" cy="9709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D415509-DC23-4F31-838E-116355ABAF74}"/>
              </a:ext>
            </a:extLst>
          </p:cNvPr>
          <p:cNvSpPr txBox="1"/>
          <p:nvPr/>
        </p:nvSpPr>
        <p:spPr>
          <a:xfrm>
            <a:off x="169681" y="188537"/>
            <a:ext cx="1034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spc="-30" dirty="0">
                <a:solidFill>
                  <a:schemeClr val="bg1"/>
                </a:solidFill>
                <a:latin typeface="Uniform Extra Condensed Medium" panose="02000000000000000000" pitchFamily="2" charset="77"/>
                <a:ea typeface="+mj-ea"/>
                <a:cs typeface="+mj-cs"/>
              </a:rPr>
              <a:t>Validation de l’inscription et réception des précommandes</a:t>
            </a:r>
          </a:p>
        </p:txBody>
      </p:sp>
      <p:sp>
        <p:nvSpPr>
          <p:cNvPr id="22" name="Google Shape;143;p7"/>
          <p:cNvSpPr txBox="1"/>
          <p:nvPr/>
        </p:nvSpPr>
        <p:spPr>
          <a:xfrm>
            <a:off x="1415099" y="1694066"/>
            <a:ext cx="6975183" cy="38163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ea typeface="Lato Black"/>
                <a:cs typeface="Lato Black"/>
                <a:sym typeface="Lato Black"/>
              </a:rPr>
              <a:t>     La webapp ne pourra pas être publiée et le bistrot ne pourra pas recevoir de précommande tant qu’il n’aura pas envoyé tous les documents d’inscription </a:t>
            </a:r>
            <a:r>
              <a:rPr lang="fr-FR" sz="2400" u="sng" dirty="0">
                <a:ea typeface="Lato Black"/>
                <a:cs typeface="Lato Black"/>
                <a:sym typeface="Lato Black"/>
              </a:rPr>
              <a:t>ET</a:t>
            </a:r>
            <a:r>
              <a:rPr lang="fr-FR" sz="2400" dirty="0">
                <a:ea typeface="Lato Black"/>
                <a:cs typeface="Lato Black"/>
                <a:sym typeface="Lato Black"/>
              </a:rPr>
              <a:t> validé son compte Stripe.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ea typeface="Lato Black"/>
                <a:cs typeface="Lato Black"/>
                <a:sym typeface="Lato Black"/>
              </a:rPr>
              <a:t>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1" dirty="0">
                <a:ea typeface="Lato Black"/>
                <a:cs typeface="Lato Black"/>
                <a:sym typeface="Lato Black"/>
              </a:rPr>
              <a:t>Comment valider le compte Stripe ?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ea typeface="Lato Black"/>
                <a:cs typeface="Lato Black"/>
                <a:sym typeface="Lato Black"/>
              </a:rPr>
              <a:t>Consulter le </a:t>
            </a:r>
            <a:r>
              <a:rPr lang="fr-FR" sz="2400" dirty="0">
                <a:ea typeface="Lato Black"/>
                <a:cs typeface="Lato Black"/>
                <a:sym typeface="Lato Black"/>
                <a:hlinkClick r:id="rId2"/>
              </a:rPr>
              <a:t>Tuto Stripe ICI</a:t>
            </a:r>
            <a:r>
              <a:rPr lang="fr-FR" sz="2400" dirty="0">
                <a:ea typeface="Lato Black"/>
                <a:cs typeface="Lato Black"/>
                <a:sym typeface="Lato Black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2400" dirty="0">
              <a:ea typeface="Lato Black"/>
              <a:cs typeface="Lato Black"/>
              <a:sym typeface="Lato Black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1" dirty="0">
                <a:ea typeface="Lato Black"/>
                <a:cs typeface="Lato Black"/>
                <a:sym typeface="Lato Black"/>
              </a:rPr>
              <a:t>Que faire en cas de problème avec Stripe ?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ea typeface="Lato Black"/>
                <a:cs typeface="Lato Black"/>
                <a:sym typeface="Lato Black"/>
              </a:rPr>
              <a:t>Contacter </a:t>
            </a:r>
            <a:r>
              <a:rPr lang="fr-FR" sz="2400" dirty="0">
                <a:ea typeface="Lato Black"/>
                <a:cs typeface="Lato Black"/>
                <a:sym typeface="Lato Black"/>
                <a:hlinkClick r:id="rId3"/>
              </a:rPr>
              <a:t>contacter@jaimemonbistrot.fr</a:t>
            </a:r>
            <a:r>
              <a:rPr lang="fr-FR" sz="2400" dirty="0">
                <a:ea typeface="Lato Black"/>
                <a:cs typeface="Lato Black"/>
                <a:sym typeface="Lato Black"/>
              </a:rPr>
              <a:t> 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</p:txBody>
      </p:sp>
      <p:grpSp>
        <p:nvGrpSpPr>
          <p:cNvPr id="23" name="Groupe 22"/>
          <p:cNvGrpSpPr/>
          <p:nvPr/>
        </p:nvGrpSpPr>
        <p:grpSpPr>
          <a:xfrm>
            <a:off x="1443674" y="1703591"/>
            <a:ext cx="467491" cy="523220"/>
            <a:chOff x="11299966" y="3648531"/>
            <a:chExt cx="467491" cy="523220"/>
          </a:xfrm>
        </p:grpSpPr>
        <p:sp>
          <p:nvSpPr>
            <p:cNvPr id="24" name="Google Shape;139;p7"/>
            <p:cNvSpPr/>
            <p:nvPr/>
          </p:nvSpPr>
          <p:spPr>
            <a:xfrm>
              <a:off x="11310852" y="3648531"/>
              <a:ext cx="456605" cy="422783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1299966" y="3648531"/>
              <a:ext cx="4566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chemeClr val="bg1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668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254" y="1159497"/>
            <a:ext cx="6070757" cy="28824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5B6724-1557-497B-824E-24FBC909271E}"/>
              </a:ext>
            </a:extLst>
          </p:cNvPr>
          <p:cNvSpPr/>
          <p:nvPr/>
        </p:nvSpPr>
        <p:spPr>
          <a:xfrm>
            <a:off x="0" y="0"/>
            <a:ext cx="12192000" cy="9709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670608-CFC0-4C78-82A3-046B76D7C8EE}"/>
              </a:ext>
            </a:extLst>
          </p:cNvPr>
          <p:cNvSpPr txBox="1"/>
          <p:nvPr/>
        </p:nvSpPr>
        <p:spPr>
          <a:xfrm>
            <a:off x="169681" y="188537"/>
            <a:ext cx="1034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spc="-30" dirty="0">
                <a:solidFill>
                  <a:schemeClr val="bg1"/>
                </a:solidFill>
                <a:latin typeface="Uniform Extra Condensed Medium" panose="02000000000000000000" pitchFamily="2" charset="77"/>
                <a:ea typeface="+mj-ea"/>
                <a:cs typeface="+mj-cs"/>
              </a:rPr>
              <a:t>Comment valider les bons d’achat à la fin du confinement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18821E8-CFA6-4B4E-B43C-259E78C45244}"/>
              </a:ext>
            </a:extLst>
          </p:cNvPr>
          <p:cNvSpPr txBox="1"/>
          <p:nvPr/>
        </p:nvSpPr>
        <p:spPr>
          <a:xfrm>
            <a:off x="169681" y="1060133"/>
            <a:ext cx="61875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u="sng" dirty="0"/>
              <a:t>ETAPE 1</a:t>
            </a:r>
            <a:r>
              <a:rPr lang="fr-FR" dirty="0"/>
              <a:t> : Aller sur la web application établissement par </a:t>
            </a:r>
          </a:p>
          <a:p>
            <a:pPr>
              <a:spcAft>
                <a:spcPts val="600"/>
              </a:spcAft>
            </a:pPr>
            <a:r>
              <a:rPr lang="fr-FR" sz="1600" i="1" dirty="0"/>
              <a:t>exemple </a:t>
            </a:r>
            <a:r>
              <a:rPr lang="fr-FR" sz="1600" i="1" dirty="0">
                <a:hlinkClick r:id="rId3"/>
              </a:rPr>
              <a:t>www.test@jmbistrot.fr</a:t>
            </a:r>
            <a:endParaRPr lang="fr-FR" sz="1600" i="1" dirty="0"/>
          </a:p>
          <a:p>
            <a:pPr>
              <a:spcAft>
                <a:spcPts val="600"/>
              </a:spcAft>
            </a:pPr>
            <a:r>
              <a:rPr lang="fr-FR" b="1" u="sng" dirty="0"/>
              <a:t>ETAPE 2</a:t>
            </a:r>
            <a:r>
              <a:rPr lang="fr-FR" dirty="0"/>
              <a:t> </a:t>
            </a:r>
            <a:r>
              <a:rPr lang="fr-FR" dirty="0">
                <a:solidFill>
                  <a:schemeClr val="accent1"/>
                </a:solidFill>
              </a:rPr>
              <a:t>: </a:t>
            </a:r>
            <a:r>
              <a:rPr lang="fr-FR" dirty="0"/>
              <a:t>Cliquer sur </a:t>
            </a:r>
            <a:r>
              <a:rPr lang="fr-FR" dirty="0">
                <a:solidFill>
                  <a:schemeClr val="accent1"/>
                </a:solidFill>
              </a:rPr>
              <a:t>« Connexion» </a:t>
            </a:r>
            <a:r>
              <a:rPr lang="fr-FR" dirty="0"/>
              <a:t>en haut à droite</a:t>
            </a:r>
          </a:p>
          <a:p>
            <a:pPr>
              <a:spcAft>
                <a:spcPts val="600"/>
              </a:spcAft>
            </a:pPr>
            <a:r>
              <a:rPr lang="fr-FR" b="1" u="sng" dirty="0"/>
              <a:t>ETAPE 3 </a:t>
            </a:r>
            <a:r>
              <a:rPr lang="fr-FR" dirty="0">
                <a:solidFill>
                  <a:schemeClr val="accent1"/>
                </a:solidFill>
              </a:rPr>
              <a:t>: </a:t>
            </a:r>
            <a:r>
              <a:rPr lang="fr-FR" dirty="0"/>
              <a:t>Sélectionner le mode </a:t>
            </a:r>
            <a:r>
              <a:rPr lang="fr-FR" dirty="0">
                <a:solidFill>
                  <a:schemeClr val="accent1"/>
                </a:solidFill>
              </a:rPr>
              <a:t>« Manager »</a:t>
            </a:r>
          </a:p>
          <a:p>
            <a:pPr>
              <a:spcAft>
                <a:spcPts val="600"/>
              </a:spcAft>
            </a:pPr>
            <a:r>
              <a:rPr lang="fr-FR" b="1" u="sng" dirty="0"/>
              <a:t>ETAPE 4 </a:t>
            </a:r>
            <a:r>
              <a:rPr lang="fr-FR" dirty="0"/>
              <a:t>: Cliquer sur le client concerné rubrique </a:t>
            </a:r>
            <a:r>
              <a:rPr lang="fr-FR" dirty="0">
                <a:solidFill>
                  <a:schemeClr val="accent1"/>
                </a:solidFill>
              </a:rPr>
              <a:t>« Clients »</a:t>
            </a:r>
          </a:p>
          <a:p>
            <a:pPr>
              <a:spcAft>
                <a:spcPts val="600"/>
              </a:spcAft>
            </a:pPr>
            <a:r>
              <a:rPr lang="fr-FR" b="1" u="sng" dirty="0"/>
              <a:t>ETAPE 5 </a:t>
            </a:r>
            <a:r>
              <a:rPr lang="fr-FR" dirty="0"/>
              <a:t>: Débiter la somme souhaité de la cagnotte</a:t>
            </a:r>
          </a:p>
          <a:p>
            <a:pPr>
              <a:spcAft>
                <a:spcPts val="600"/>
              </a:spcAft>
            </a:pP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l="5880" b="19724"/>
          <a:stretch/>
        </p:blipFill>
        <p:spPr>
          <a:xfrm>
            <a:off x="540876" y="4668369"/>
            <a:ext cx="4640724" cy="200083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/>
          <a:srcRect l="6048" t="17944" r="9104" b="17773"/>
          <a:stretch/>
        </p:blipFill>
        <p:spPr>
          <a:xfrm>
            <a:off x="620687" y="3167743"/>
            <a:ext cx="4181543" cy="1393848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35BABF44-18DF-4CE9-A2A0-3B8BC838D1D7}"/>
              </a:ext>
            </a:extLst>
          </p:cNvPr>
          <p:cNvSpPr/>
          <p:nvPr/>
        </p:nvSpPr>
        <p:spPr>
          <a:xfrm>
            <a:off x="6025976" y="1084450"/>
            <a:ext cx="461913" cy="433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5BABF44-18DF-4CE9-A2A0-3B8BC838D1D7}"/>
              </a:ext>
            </a:extLst>
          </p:cNvPr>
          <p:cNvSpPr/>
          <p:nvPr/>
        </p:nvSpPr>
        <p:spPr>
          <a:xfrm>
            <a:off x="11171963" y="1819207"/>
            <a:ext cx="461913" cy="433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6"/>
          <a:srcRect l="27908" b="33239"/>
          <a:stretch/>
        </p:blipFill>
        <p:spPr>
          <a:xfrm>
            <a:off x="5974816" y="4242618"/>
            <a:ext cx="6030772" cy="2178696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35BABF44-18DF-4CE9-A2A0-3B8BC838D1D7}"/>
              </a:ext>
            </a:extLst>
          </p:cNvPr>
          <p:cNvSpPr/>
          <p:nvPr/>
        </p:nvSpPr>
        <p:spPr>
          <a:xfrm>
            <a:off x="10107471" y="4720412"/>
            <a:ext cx="461913" cy="433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5BABF44-18DF-4CE9-A2A0-3B8BC838D1D7}"/>
              </a:ext>
            </a:extLst>
          </p:cNvPr>
          <p:cNvSpPr/>
          <p:nvPr/>
        </p:nvSpPr>
        <p:spPr>
          <a:xfrm>
            <a:off x="3215619" y="4929747"/>
            <a:ext cx="461913" cy="436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5BABF44-18DF-4CE9-A2A0-3B8BC838D1D7}"/>
              </a:ext>
            </a:extLst>
          </p:cNvPr>
          <p:cNvSpPr/>
          <p:nvPr/>
        </p:nvSpPr>
        <p:spPr>
          <a:xfrm>
            <a:off x="4340317" y="3623253"/>
            <a:ext cx="461913" cy="433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69673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E2EE40-E152-4F0F-8A09-0435E44F1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hlinkClick r:id="rId2"/>
            <a:extLst>
              <a:ext uri="{FF2B5EF4-FFF2-40B4-BE49-F238E27FC236}">
                <a16:creationId xmlns:a16="http://schemas.microsoft.com/office/drawing/2014/main" id="{1C3A0323-9B32-44E1-AB70-FC3716BFE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2" t="12784" r="2114" b="8041"/>
          <a:stretch/>
        </p:blipFill>
        <p:spPr>
          <a:xfrm>
            <a:off x="194820" y="1286374"/>
            <a:ext cx="11802359" cy="54298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5B6724-1557-497B-824E-24FBC909271E}"/>
              </a:ext>
            </a:extLst>
          </p:cNvPr>
          <p:cNvSpPr/>
          <p:nvPr/>
        </p:nvSpPr>
        <p:spPr>
          <a:xfrm>
            <a:off x="0" y="0"/>
            <a:ext cx="12192000" cy="9709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670608-CFC0-4C78-82A3-046B76D7C8EE}"/>
              </a:ext>
            </a:extLst>
          </p:cNvPr>
          <p:cNvSpPr txBox="1"/>
          <p:nvPr/>
        </p:nvSpPr>
        <p:spPr>
          <a:xfrm>
            <a:off x="169681" y="188537"/>
            <a:ext cx="1034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spc="-30" dirty="0">
                <a:solidFill>
                  <a:schemeClr val="bg1"/>
                </a:solidFill>
                <a:latin typeface="Uniform Extra Condensed Medium" panose="02000000000000000000" pitchFamily="2" charset="77"/>
                <a:ea typeface="+mj-ea"/>
                <a:cs typeface="+mj-cs"/>
              </a:rPr>
              <a:t>Sur le site, il y a un </a:t>
            </a:r>
            <a:r>
              <a:rPr lang="fr-FR" sz="2800" b="1" spc="-30" dirty="0">
                <a:solidFill>
                  <a:schemeClr val="bg1"/>
                </a:solidFill>
                <a:latin typeface="Uniform Extra Condensed Medium" panose="02000000000000000000" pitchFamily="2" charset="77"/>
                <a:ea typeface="+mj-ea"/>
                <a:cs typeface="+mj-cs"/>
                <a:hlinkClick r:id="rId2"/>
              </a:rPr>
              <a:t>FAQ</a:t>
            </a:r>
            <a:r>
              <a:rPr lang="fr-FR" sz="2800" b="1" spc="-30" dirty="0">
                <a:solidFill>
                  <a:schemeClr val="bg1"/>
                </a:solidFill>
                <a:latin typeface="Uniform Extra Condensed Medium" panose="02000000000000000000" pitchFamily="2" charset="77"/>
                <a:ea typeface="+mj-ea"/>
                <a:cs typeface="+mj-cs"/>
              </a:rPr>
              <a:t> pour répondre à toutes les questions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E0204416-682C-4BD8-AF51-27A4BCDD0580}"/>
              </a:ext>
            </a:extLst>
          </p:cNvPr>
          <p:cNvSpPr/>
          <p:nvPr/>
        </p:nvSpPr>
        <p:spPr>
          <a:xfrm>
            <a:off x="8418136" y="1602557"/>
            <a:ext cx="565608" cy="5750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6C3AEAB-716C-4DD6-A5B6-A1A40BD3860E}"/>
              </a:ext>
            </a:extLst>
          </p:cNvPr>
          <p:cNvSpPr/>
          <p:nvPr/>
        </p:nvSpPr>
        <p:spPr>
          <a:xfrm>
            <a:off x="8088197" y="1234913"/>
            <a:ext cx="471340" cy="42420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0514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1AE1D23459544CA8644D83E788CC2C" ma:contentTypeVersion="10" ma:contentTypeDescription="Create a new document." ma:contentTypeScope="" ma:versionID="73337f63a77676a3fc8c21304a97efa7">
  <xsd:schema xmlns:xsd="http://www.w3.org/2001/XMLSchema" xmlns:xs="http://www.w3.org/2001/XMLSchema" xmlns:p="http://schemas.microsoft.com/office/2006/metadata/properties" xmlns:ns3="bd54ea54-1aff-4d72-9806-06e1f0b40815" targetNamespace="http://schemas.microsoft.com/office/2006/metadata/properties" ma:root="true" ma:fieldsID="ac8e564f17465f08705fa05612336830" ns3:_="">
    <xsd:import namespace="bd54ea54-1aff-4d72-9806-06e1f0b408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54ea54-1aff-4d72-9806-06e1f0b408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63FA66-0B96-43F8-A995-F28FA9C6D4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25A7D8-BF04-4327-812A-9BE0A863967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CD67545-D085-47EE-BB53-95FA657FD5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54ea54-1aff-4d72-9806-06e1f0b408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690</Words>
  <Application>Microsoft Office PowerPoint</Application>
  <PresentationFormat>Grand écran</PresentationFormat>
  <Paragraphs>85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Lato</vt:lpstr>
      <vt:lpstr>Lato Black</vt:lpstr>
      <vt:lpstr>Uniform Extra Condensed Medium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 Dufieu</dc:creator>
  <cp:lastModifiedBy>Guillaume De Marcellus</cp:lastModifiedBy>
  <cp:revision>29</cp:revision>
  <dcterms:created xsi:type="dcterms:W3CDTF">2020-04-01T10:41:25Z</dcterms:created>
  <dcterms:modified xsi:type="dcterms:W3CDTF">2020-04-20T10:40:13Z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0x010100CC1AE1D23459544CA8644D83E788CC2C</vt:lpwstr>
  </property>
</Properties>
</file>